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D2F"/>
    <a:srgbClr val="FFDD71"/>
    <a:srgbClr val="47C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356-8B5E-412D-B4AC-A6A145CF551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06C-C368-4CC1-A8EF-3A7B5E906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22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356-8B5E-412D-B4AC-A6A145CF551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06C-C368-4CC1-A8EF-3A7B5E906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358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356-8B5E-412D-B4AC-A6A145CF551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06C-C368-4CC1-A8EF-3A7B5E906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53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356-8B5E-412D-B4AC-A6A145CF551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06C-C368-4CC1-A8EF-3A7B5E906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356-8B5E-412D-B4AC-A6A145CF551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06C-C368-4CC1-A8EF-3A7B5E906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86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356-8B5E-412D-B4AC-A6A145CF551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06C-C368-4CC1-A8EF-3A7B5E906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06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356-8B5E-412D-B4AC-A6A145CF551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06C-C368-4CC1-A8EF-3A7B5E906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33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356-8B5E-412D-B4AC-A6A145CF551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06C-C368-4CC1-A8EF-3A7B5E906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14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356-8B5E-412D-B4AC-A6A145CF551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06C-C368-4CC1-A8EF-3A7B5E906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10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356-8B5E-412D-B4AC-A6A145CF551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06C-C368-4CC1-A8EF-3A7B5E906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13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37356-8B5E-412D-B4AC-A6A145CF551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6A06C-C368-4CC1-A8EF-3A7B5E906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91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37356-8B5E-412D-B4AC-A6A145CF551E}" type="datetimeFigureOut">
              <a:rPr kumimoji="1" lang="ja-JP" altLang="en-US" smtClean="0"/>
              <a:t>2020/8/21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6A06C-C368-4CC1-A8EF-3A7B5E9064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51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-med2@med.hokudai.ac.j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="" xmlns:a16="http://schemas.microsoft.com/office/drawing/2014/main" id="{4D93BD09-FFCA-4A0C-AFB4-BEF1CDB324D7}"/>
              </a:ext>
            </a:extLst>
          </p:cNvPr>
          <p:cNvSpPr txBox="1"/>
          <p:nvPr/>
        </p:nvSpPr>
        <p:spPr>
          <a:xfrm>
            <a:off x="6229037" y="6127144"/>
            <a:ext cx="56579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１０：内科Ⅱの魅力とは？</a:t>
            </a:r>
          </a:p>
          <a:p>
            <a:pPr algn="ctr"/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北海道大学大学院　免疫・代謝内科学教室　教授　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渥美達也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="" xmlns:a16="http://schemas.microsoft.com/office/drawing/2014/main" id="{122CB079-E674-4C6C-BF20-7E1996B47DE4}"/>
              </a:ext>
            </a:extLst>
          </p:cNvPr>
          <p:cNvSpPr txBox="1"/>
          <p:nvPr/>
        </p:nvSpPr>
        <p:spPr>
          <a:xfrm>
            <a:off x="2911142" y="2091964"/>
            <a:ext cx="6198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Opening remarks</a:t>
            </a:r>
            <a:r>
              <a:rPr lang="ja-JP" altLang="ja-JP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：内科Ⅱ　後期研修について</a:t>
            </a:r>
            <a:r>
              <a:rPr lang="ja-JP" altLang="ja-JP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</a:p>
          <a:p>
            <a:pPr algn="ctr" latinLnBrk="1"/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北海道大学病院　内科Ⅱ　医局長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中村昭伸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="" xmlns:a16="http://schemas.microsoft.com/office/drawing/2014/main" id="{5472F99A-F550-4D4B-9166-BCD48E1A9A90}"/>
              </a:ext>
            </a:extLst>
          </p:cNvPr>
          <p:cNvSpPr txBox="1"/>
          <p:nvPr/>
        </p:nvSpPr>
        <p:spPr>
          <a:xfrm>
            <a:off x="2666999" y="7177474"/>
            <a:ext cx="6858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1800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Closing remarks</a:t>
            </a:r>
            <a:r>
              <a:rPr lang="ja-JP" altLang="ja-JP" sz="1800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：もう少し詳しく聞きたいあなたへ </a:t>
            </a:r>
          </a:p>
          <a:p>
            <a:pPr algn="ctr"/>
            <a:r>
              <a:rPr lang="ja-JP" altLang="ja-JP" sz="18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北海道大学病院　内科Ⅱ　助教　中沢大悟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="" xmlns:a16="http://schemas.microsoft.com/office/drawing/2014/main" id="{17C4DC17-CD72-45A8-9DE5-B4A74F7ABA64}"/>
              </a:ext>
            </a:extLst>
          </p:cNvPr>
          <p:cNvSpPr txBox="1"/>
          <p:nvPr/>
        </p:nvSpPr>
        <p:spPr>
          <a:xfrm>
            <a:off x="1045743" y="2799779"/>
            <a:ext cx="42531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１：後期研修医の日常　</a:t>
            </a:r>
            <a:r>
              <a:rPr lang="en-US" altLang="ja-JP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Part 1</a:t>
            </a:r>
            <a:endParaRPr lang="ja-JP" altLang="ja-JP" b="1" kern="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 latinLnBrk="1"/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市立札幌病院　後期研修医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川村拓朗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="" xmlns:a16="http://schemas.microsoft.com/office/drawing/2014/main" id="{F2CEBD49-6EE2-4ADB-813C-767518075951}"/>
              </a:ext>
            </a:extLst>
          </p:cNvPr>
          <p:cNvSpPr txBox="1"/>
          <p:nvPr/>
        </p:nvSpPr>
        <p:spPr>
          <a:xfrm>
            <a:off x="-61039" y="3562385"/>
            <a:ext cx="45408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２：後期研修医の日常　</a:t>
            </a:r>
            <a:r>
              <a:rPr lang="en-US" altLang="ja-JP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Part 2</a:t>
            </a:r>
            <a:endParaRPr lang="ja-JP" altLang="ja-JP" b="1" kern="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 latinLnBrk="1"/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苫小牧市立病院　後期研修医　久住麻唯子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="" xmlns:a16="http://schemas.microsoft.com/office/drawing/2014/main" id="{E79FF483-97B4-47B3-9FC5-647D122F218A}"/>
              </a:ext>
            </a:extLst>
          </p:cNvPr>
          <p:cNvSpPr txBox="1"/>
          <p:nvPr/>
        </p:nvSpPr>
        <p:spPr>
          <a:xfrm>
            <a:off x="-34919" y="4417630"/>
            <a:ext cx="42608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３：育児と診療　どのように両立している？</a:t>
            </a:r>
          </a:p>
          <a:p>
            <a:pPr algn="ctr" latinLnBrk="1"/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北海道大学病院　内科Ⅱ　馬場菜月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="" xmlns:a16="http://schemas.microsoft.com/office/drawing/2014/main" id="{DFF37365-3A7A-414F-9072-000FEEF3C98D}"/>
              </a:ext>
            </a:extLst>
          </p:cNvPr>
          <p:cNvSpPr txBox="1"/>
          <p:nvPr/>
        </p:nvSpPr>
        <p:spPr>
          <a:xfrm>
            <a:off x="-47196" y="5171820"/>
            <a:ext cx="474746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４：</a:t>
            </a:r>
            <a:r>
              <a:rPr lang="ja-JP" altLang="en-US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臨床研究ってなに？</a:t>
            </a:r>
            <a:r>
              <a:rPr lang="ja-JP" altLang="en-US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～大学院生がエビデンスを作る～</a:t>
            </a:r>
            <a:endParaRPr lang="en-US" altLang="ja-JP" b="1" kern="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免疫・代謝内科学教室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大江悠希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="" xmlns:a16="http://schemas.microsoft.com/office/drawing/2014/main" id="{EDCCDC76-DC09-4D82-AB17-FA140C0B40C2}"/>
              </a:ext>
            </a:extLst>
          </p:cNvPr>
          <p:cNvSpPr txBox="1"/>
          <p:nvPr/>
        </p:nvSpPr>
        <p:spPr>
          <a:xfrm>
            <a:off x="702940" y="6127144"/>
            <a:ext cx="49387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５：</a:t>
            </a:r>
            <a:r>
              <a:rPr lang="ja-JP" altLang="en-US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基礎研究ってなに？　</a:t>
            </a:r>
            <a:endParaRPr lang="en-US" altLang="ja-JP" b="1" kern="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～臨床医の視点からサイエンスに迫る～</a:t>
            </a:r>
            <a:endParaRPr lang="ja-JP" altLang="ja-JP" b="1" kern="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免疫・代謝内科学教室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狩野晧平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="" xmlns:a16="http://schemas.microsoft.com/office/drawing/2014/main" id="{D7875D2D-37EA-44FE-856C-21686F5C3A5D}"/>
              </a:ext>
            </a:extLst>
          </p:cNvPr>
          <p:cNvSpPr txBox="1"/>
          <p:nvPr/>
        </p:nvSpPr>
        <p:spPr>
          <a:xfrm>
            <a:off x="6734307" y="2838322"/>
            <a:ext cx="43487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６：</a:t>
            </a:r>
            <a:r>
              <a:rPr lang="ja-JP" altLang="en-US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留学のすゝめ　～現地生中継～</a:t>
            </a:r>
            <a:endParaRPr lang="ja-JP" altLang="ja-JP" b="1" kern="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 latinLnBrk="1"/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Harvard medical School</a:t>
            </a:r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久田諒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="" xmlns:a16="http://schemas.microsoft.com/office/drawing/2014/main" id="{1BA21B04-F149-4254-A404-9EFD8D229503}"/>
              </a:ext>
            </a:extLst>
          </p:cNvPr>
          <p:cNvSpPr txBox="1"/>
          <p:nvPr/>
        </p:nvSpPr>
        <p:spPr>
          <a:xfrm>
            <a:off x="7322831" y="3562385"/>
            <a:ext cx="47781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７：</a:t>
            </a:r>
            <a:r>
              <a:rPr lang="ja-JP" altLang="en-US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クリニックの日常</a:t>
            </a:r>
            <a:endParaRPr lang="ja-JP" altLang="ja-JP" b="1" kern="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 latinLnBrk="1"/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さっぽろ糖尿病甲状腺クリニック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大場知穂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="" xmlns:a16="http://schemas.microsoft.com/office/drawing/2014/main" id="{9E5B4BB6-40CC-431B-8360-0F100199CE76}"/>
              </a:ext>
            </a:extLst>
          </p:cNvPr>
          <p:cNvSpPr txBox="1"/>
          <p:nvPr/>
        </p:nvSpPr>
        <p:spPr>
          <a:xfrm>
            <a:off x="7830034" y="4414986"/>
            <a:ext cx="45940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66700" algn="ctr"/>
            <a:r>
              <a:rPr lang="ja-JP" altLang="ja-JP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８：</a:t>
            </a:r>
            <a:r>
              <a:rPr lang="ja-JP" altLang="en-US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勤務医の日常　～腎臓内科の一日～</a:t>
            </a:r>
            <a:endParaRPr lang="ja-JP" altLang="ja-JP" b="1" kern="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 latinLnBrk="1"/>
            <a:r>
              <a:rPr lang="en-US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JCHO</a:t>
            </a:r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北辰病院　腎臓内科　加藤亜樹子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="" xmlns:a16="http://schemas.microsoft.com/office/drawing/2014/main" id="{BC534B38-C785-4AFF-B236-8A03D997C3B8}"/>
              </a:ext>
            </a:extLst>
          </p:cNvPr>
          <p:cNvSpPr txBox="1"/>
          <p:nvPr/>
        </p:nvSpPr>
        <p:spPr>
          <a:xfrm>
            <a:off x="6976577" y="5291040"/>
            <a:ext cx="5382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９：大学教員の日常</a:t>
            </a:r>
          </a:p>
          <a:p>
            <a:pPr algn="ctr"/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北海道大学病院　内科Ⅱ　助教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藤枝雄一郎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="" xmlns:a16="http://schemas.microsoft.com/office/drawing/2014/main" id="{5B158DF2-5A62-4E91-BA9F-1D092E02B3E6}"/>
              </a:ext>
            </a:extLst>
          </p:cNvPr>
          <p:cNvGrpSpPr/>
          <p:nvPr/>
        </p:nvGrpSpPr>
        <p:grpSpPr>
          <a:xfrm>
            <a:off x="4245264" y="3412545"/>
            <a:ext cx="3443771" cy="3162877"/>
            <a:chOff x="-4901169" y="3390917"/>
            <a:chExt cx="4414654" cy="4225495"/>
          </a:xfrm>
        </p:grpSpPr>
        <p:grpSp>
          <p:nvGrpSpPr>
            <p:cNvPr id="30" name="グループ化 29">
              <a:extLst>
                <a:ext uri="{FF2B5EF4-FFF2-40B4-BE49-F238E27FC236}">
                  <a16:creationId xmlns="" xmlns:a16="http://schemas.microsoft.com/office/drawing/2014/main" id="{23286BF6-4013-4C4F-B66B-8218429FE2F5}"/>
                </a:ext>
              </a:extLst>
            </p:cNvPr>
            <p:cNvGrpSpPr/>
            <p:nvPr/>
          </p:nvGrpSpPr>
          <p:grpSpPr>
            <a:xfrm>
              <a:off x="-4901169" y="3390917"/>
              <a:ext cx="4414654" cy="4225495"/>
              <a:chOff x="7221086" y="3148962"/>
              <a:chExt cx="9935475" cy="9509760"/>
            </a:xfrm>
          </p:grpSpPr>
          <p:sp>
            <p:nvSpPr>
              <p:cNvPr id="34" name="Freeform 25">
                <a:extLst>
                  <a:ext uri="{FF2B5EF4-FFF2-40B4-BE49-F238E27FC236}">
                    <a16:creationId xmlns="" xmlns:a16="http://schemas.microsoft.com/office/drawing/2014/main" id="{1EF65EE0-1DB2-4741-A7CE-3E3312788A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07676" y="3148962"/>
                <a:ext cx="6448885" cy="6841450"/>
              </a:xfrm>
              <a:custGeom>
                <a:avLst/>
                <a:gdLst>
                  <a:gd name="T0" fmla="*/ 453 w 958"/>
                  <a:gd name="T1" fmla="*/ 0 h 1016"/>
                  <a:gd name="T2" fmla="*/ 215 w 958"/>
                  <a:gd name="T3" fmla="*/ 59 h 1016"/>
                  <a:gd name="T4" fmla="*/ 304 w 958"/>
                  <a:gd name="T5" fmla="*/ 119 h 1016"/>
                  <a:gd name="T6" fmla="*/ 486 w 958"/>
                  <a:gd name="T7" fmla="*/ 514 h 1016"/>
                  <a:gd name="T8" fmla="*/ 410 w 958"/>
                  <a:gd name="T9" fmla="*/ 778 h 1016"/>
                  <a:gd name="T10" fmla="*/ 0 w 958"/>
                  <a:gd name="T11" fmla="*/ 732 h 1016"/>
                  <a:gd name="T12" fmla="*/ 209 w 958"/>
                  <a:gd name="T13" fmla="*/ 960 h 1016"/>
                  <a:gd name="T14" fmla="*/ 454 w 958"/>
                  <a:gd name="T15" fmla="*/ 1016 h 1016"/>
                  <a:gd name="T16" fmla="*/ 722 w 958"/>
                  <a:gd name="T17" fmla="*/ 933 h 1016"/>
                  <a:gd name="T18" fmla="*/ 958 w 958"/>
                  <a:gd name="T19" fmla="*/ 505 h 1016"/>
                  <a:gd name="T20" fmla="*/ 453 w 958"/>
                  <a:gd name="T21" fmla="*/ 0 h 10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58" h="1016">
                    <a:moveTo>
                      <a:pt x="453" y="0"/>
                    </a:moveTo>
                    <a:cubicBezTo>
                      <a:pt x="367" y="0"/>
                      <a:pt x="286" y="22"/>
                      <a:pt x="215" y="59"/>
                    </a:cubicBezTo>
                    <a:cubicBezTo>
                      <a:pt x="247" y="76"/>
                      <a:pt x="276" y="96"/>
                      <a:pt x="304" y="119"/>
                    </a:cubicBezTo>
                    <a:cubicBezTo>
                      <a:pt x="416" y="212"/>
                      <a:pt x="497" y="358"/>
                      <a:pt x="486" y="514"/>
                    </a:cubicBezTo>
                    <a:cubicBezTo>
                      <a:pt x="480" y="602"/>
                      <a:pt x="481" y="677"/>
                      <a:pt x="410" y="778"/>
                    </a:cubicBezTo>
                    <a:cubicBezTo>
                      <a:pt x="154" y="1002"/>
                      <a:pt x="0" y="732"/>
                      <a:pt x="0" y="732"/>
                    </a:cubicBezTo>
                    <a:cubicBezTo>
                      <a:pt x="27" y="877"/>
                      <a:pt x="209" y="960"/>
                      <a:pt x="209" y="960"/>
                    </a:cubicBezTo>
                    <a:cubicBezTo>
                      <a:pt x="278" y="996"/>
                      <a:pt x="370" y="1016"/>
                      <a:pt x="454" y="1016"/>
                    </a:cubicBezTo>
                    <a:cubicBezTo>
                      <a:pt x="553" y="1016"/>
                      <a:pt x="644" y="982"/>
                      <a:pt x="722" y="933"/>
                    </a:cubicBezTo>
                    <a:cubicBezTo>
                      <a:pt x="864" y="843"/>
                      <a:pt x="958" y="685"/>
                      <a:pt x="958" y="505"/>
                    </a:cubicBezTo>
                    <a:cubicBezTo>
                      <a:pt x="958" y="226"/>
                      <a:pt x="732" y="0"/>
                      <a:pt x="453" y="0"/>
                    </a:cubicBezTo>
                    <a:close/>
                  </a:path>
                </a:pathLst>
              </a:custGeom>
              <a:solidFill>
                <a:srgbClr val="47CFFF"/>
              </a:solidFill>
              <a:ln>
                <a:noFill/>
              </a:ln>
              <a:effectLst/>
            </p:spPr>
            <p:txBody>
              <a:bodyPr vert="horz" wrap="square" lIns="292080" tIns="146040" rIns="292080" bIns="14604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5751" dirty="0">
                  <a:latin typeface="Lato Light" panose="020F0502020204030203" pitchFamily="34" charset="0"/>
                </a:endParaRPr>
              </a:p>
            </p:txBody>
          </p:sp>
          <p:grpSp>
            <p:nvGrpSpPr>
              <p:cNvPr id="35" name="グループ化 34">
                <a:extLst>
                  <a:ext uri="{FF2B5EF4-FFF2-40B4-BE49-F238E27FC236}">
                    <a16:creationId xmlns="" xmlns:a16="http://schemas.microsoft.com/office/drawing/2014/main" id="{45FD7D98-FB06-482F-ADD7-9532E4769879}"/>
                  </a:ext>
                </a:extLst>
              </p:cNvPr>
              <p:cNvGrpSpPr/>
              <p:nvPr/>
            </p:nvGrpSpPr>
            <p:grpSpPr>
              <a:xfrm>
                <a:off x="7221086" y="3177409"/>
                <a:ext cx="8564340" cy="9481313"/>
                <a:chOff x="7221086" y="3177409"/>
                <a:chExt cx="8564340" cy="9481313"/>
              </a:xfrm>
            </p:grpSpPr>
            <p:sp>
              <p:nvSpPr>
                <p:cNvPr id="36" name="Freeform 26">
                  <a:extLst>
                    <a:ext uri="{FF2B5EF4-FFF2-40B4-BE49-F238E27FC236}">
                      <a16:creationId xmlns="" xmlns:a16="http://schemas.microsoft.com/office/drawing/2014/main" id="{0943383F-2839-4046-B9B2-D26025219CF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221086" y="3177409"/>
                  <a:ext cx="6855675" cy="6349321"/>
                </a:xfrm>
                <a:custGeom>
                  <a:avLst/>
                  <a:gdLst>
                    <a:gd name="T0" fmla="*/ 692 w 1018"/>
                    <a:gd name="T1" fmla="*/ 395 h 943"/>
                    <a:gd name="T2" fmla="*/ 694 w 1018"/>
                    <a:gd name="T3" fmla="*/ 397 h 943"/>
                    <a:gd name="T4" fmla="*/ 694 w 1018"/>
                    <a:gd name="T5" fmla="*/ 397 h 943"/>
                    <a:gd name="T6" fmla="*/ 739 w 1018"/>
                    <a:gd name="T7" fmla="*/ 393 h 943"/>
                    <a:gd name="T8" fmla="*/ 972 w 1018"/>
                    <a:gd name="T9" fmla="*/ 627 h 943"/>
                    <a:gd name="T10" fmla="*/ 872 w 1018"/>
                    <a:gd name="T11" fmla="*/ 818 h 943"/>
                    <a:gd name="T12" fmla="*/ 872 w 1018"/>
                    <a:gd name="T13" fmla="*/ 818 h 943"/>
                    <a:gd name="T14" fmla="*/ 931 w 1018"/>
                    <a:gd name="T15" fmla="*/ 774 h 943"/>
                    <a:gd name="T16" fmla="*/ 1007 w 1018"/>
                    <a:gd name="T17" fmla="*/ 510 h 943"/>
                    <a:gd name="T18" fmla="*/ 825 w 1018"/>
                    <a:gd name="T19" fmla="*/ 115 h 943"/>
                    <a:gd name="T20" fmla="*/ 736 w 1018"/>
                    <a:gd name="T21" fmla="*/ 55 h 943"/>
                    <a:gd name="T22" fmla="*/ 735 w 1018"/>
                    <a:gd name="T23" fmla="*/ 56 h 943"/>
                    <a:gd name="T24" fmla="*/ 504 w 1018"/>
                    <a:gd name="T25" fmla="*/ 0 h 943"/>
                    <a:gd name="T26" fmla="*/ 0 w 1018"/>
                    <a:gd name="T27" fmla="*/ 504 h 943"/>
                    <a:gd name="T28" fmla="*/ 237 w 1018"/>
                    <a:gd name="T29" fmla="*/ 932 h 943"/>
                    <a:gd name="T30" fmla="*/ 257 w 1018"/>
                    <a:gd name="T31" fmla="*/ 943 h 943"/>
                    <a:gd name="T32" fmla="*/ 255 w 1018"/>
                    <a:gd name="T33" fmla="*/ 898 h 943"/>
                    <a:gd name="T34" fmla="*/ 692 w 1018"/>
                    <a:gd name="T35" fmla="*/ 395 h 943"/>
                    <a:gd name="T36" fmla="*/ 963 w 1018"/>
                    <a:gd name="T37" fmla="*/ 713 h 943"/>
                    <a:gd name="T38" fmla="*/ 963 w 1018"/>
                    <a:gd name="T39" fmla="*/ 714 h 943"/>
                    <a:gd name="T40" fmla="*/ 963 w 1018"/>
                    <a:gd name="T41" fmla="*/ 713 h 9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018" h="943">
                      <a:moveTo>
                        <a:pt x="692" y="395"/>
                      </a:moveTo>
                      <a:cubicBezTo>
                        <a:pt x="692" y="395"/>
                        <a:pt x="694" y="397"/>
                        <a:pt x="694" y="397"/>
                      </a:cubicBezTo>
                      <a:cubicBezTo>
                        <a:pt x="694" y="397"/>
                        <a:pt x="694" y="397"/>
                        <a:pt x="694" y="397"/>
                      </a:cubicBezTo>
                      <a:cubicBezTo>
                        <a:pt x="708" y="394"/>
                        <a:pt x="723" y="393"/>
                        <a:pt x="739" y="393"/>
                      </a:cubicBezTo>
                      <a:cubicBezTo>
                        <a:pt x="868" y="393"/>
                        <a:pt x="972" y="498"/>
                        <a:pt x="972" y="627"/>
                      </a:cubicBezTo>
                      <a:cubicBezTo>
                        <a:pt x="972" y="706"/>
                        <a:pt x="933" y="776"/>
                        <a:pt x="872" y="818"/>
                      </a:cubicBezTo>
                      <a:cubicBezTo>
                        <a:pt x="872" y="818"/>
                        <a:pt x="872" y="818"/>
                        <a:pt x="872" y="818"/>
                      </a:cubicBezTo>
                      <a:cubicBezTo>
                        <a:pt x="891" y="806"/>
                        <a:pt x="911" y="792"/>
                        <a:pt x="931" y="774"/>
                      </a:cubicBezTo>
                      <a:cubicBezTo>
                        <a:pt x="1002" y="673"/>
                        <a:pt x="1001" y="598"/>
                        <a:pt x="1007" y="510"/>
                      </a:cubicBezTo>
                      <a:cubicBezTo>
                        <a:pt x="1018" y="354"/>
                        <a:pt x="937" y="208"/>
                        <a:pt x="825" y="115"/>
                      </a:cubicBezTo>
                      <a:cubicBezTo>
                        <a:pt x="797" y="92"/>
                        <a:pt x="768" y="72"/>
                        <a:pt x="736" y="55"/>
                      </a:cubicBezTo>
                      <a:cubicBezTo>
                        <a:pt x="735" y="56"/>
                        <a:pt x="735" y="56"/>
                        <a:pt x="735" y="56"/>
                      </a:cubicBezTo>
                      <a:cubicBezTo>
                        <a:pt x="666" y="20"/>
                        <a:pt x="588" y="0"/>
                        <a:pt x="504" y="0"/>
                      </a:cubicBezTo>
                      <a:cubicBezTo>
                        <a:pt x="226" y="0"/>
                        <a:pt x="0" y="226"/>
                        <a:pt x="0" y="504"/>
                      </a:cubicBezTo>
                      <a:cubicBezTo>
                        <a:pt x="0" y="685"/>
                        <a:pt x="95" y="843"/>
                        <a:pt x="237" y="932"/>
                      </a:cubicBezTo>
                      <a:cubicBezTo>
                        <a:pt x="244" y="936"/>
                        <a:pt x="250" y="940"/>
                        <a:pt x="257" y="943"/>
                      </a:cubicBezTo>
                      <a:cubicBezTo>
                        <a:pt x="256" y="928"/>
                        <a:pt x="255" y="913"/>
                        <a:pt x="255" y="898"/>
                      </a:cubicBezTo>
                      <a:cubicBezTo>
                        <a:pt x="255" y="643"/>
                        <a:pt x="449" y="433"/>
                        <a:pt x="692" y="395"/>
                      </a:cubicBezTo>
                      <a:close/>
                      <a:moveTo>
                        <a:pt x="963" y="713"/>
                      </a:moveTo>
                      <a:cubicBezTo>
                        <a:pt x="963" y="714"/>
                        <a:pt x="963" y="714"/>
                        <a:pt x="963" y="714"/>
                      </a:cubicBezTo>
                      <a:cubicBezTo>
                        <a:pt x="963" y="714"/>
                        <a:pt x="963" y="713"/>
                        <a:pt x="963" y="713"/>
                      </a:cubicBezTo>
                      <a:close/>
                    </a:path>
                  </a:pathLst>
                </a:custGeom>
                <a:solidFill>
                  <a:srgbClr val="FFCD2F"/>
                </a:solidFill>
                <a:ln>
                  <a:noFill/>
                </a:ln>
                <a:effectLst/>
              </p:spPr>
              <p:txBody>
                <a:bodyPr vert="horz" wrap="square" lIns="292080" tIns="146040" rIns="292080" bIns="14604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751" dirty="0">
                    <a:latin typeface="Lato Light" panose="020F0502020204030203" pitchFamily="34" charset="0"/>
                  </a:endParaRPr>
                </a:p>
              </p:txBody>
            </p:sp>
            <p:sp>
              <p:nvSpPr>
                <p:cNvPr id="37" name="Freeform 27">
                  <a:extLst>
                    <a:ext uri="{FF2B5EF4-FFF2-40B4-BE49-F238E27FC236}">
                      <a16:creationId xmlns="" xmlns:a16="http://schemas.microsoft.com/office/drawing/2014/main" id="{8D2F74E5-A93D-4A33-AA63-C4702FF8E2E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915530" y="5837183"/>
                  <a:ext cx="6869896" cy="6821539"/>
                </a:xfrm>
                <a:custGeom>
                  <a:avLst/>
                  <a:gdLst>
                    <a:gd name="T0" fmla="*/ 325 w 1020"/>
                    <a:gd name="T1" fmla="*/ 421 h 1013"/>
                    <a:gd name="T2" fmla="*/ 249 w 1020"/>
                    <a:gd name="T3" fmla="*/ 230 h 1013"/>
                    <a:gd name="T4" fmla="*/ 439 w 1020"/>
                    <a:gd name="T5" fmla="*/ 2 h 1013"/>
                    <a:gd name="T6" fmla="*/ 437 w 1020"/>
                    <a:gd name="T7" fmla="*/ 0 h 1013"/>
                    <a:gd name="T8" fmla="*/ 0 w 1020"/>
                    <a:gd name="T9" fmla="*/ 503 h 1013"/>
                    <a:gd name="T10" fmla="*/ 510 w 1020"/>
                    <a:gd name="T11" fmla="*/ 1013 h 1013"/>
                    <a:gd name="T12" fmla="*/ 1020 w 1020"/>
                    <a:gd name="T13" fmla="*/ 503 h 1013"/>
                    <a:gd name="T14" fmla="*/ 325 w 1020"/>
                    <a:gd name="T15" fmla="*/ 421 h 10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020" h="1013">
                      <a:moveTo>
                        <a:pt x="325" y="421"/>
                      </a:moveTo>
                      <a:cubicBezTo>
                        <a:pt x="325" y="421"/>
                        <a:pt x="249" y="349"/>
                        <a:pt x="249" y="230"/>
                      </a:cubicBezTo>
                      <a:cubicBezTo>
                        <a:pt x="249" y="116"/>
                        <a:pt x="322" y="34"/>
                        <a:pt x="439" y="2"/>
                      </a:cubicBezTo>
                      <a:cubicBezTo>
                        <a:pt x="439" y="2"/>
                        <a:pt x="437" y="0"/>
                        <a:pt x="437" y="0"/>
                      </a:cubicBezTo>
                      <a:cubicBezTo>
                        <a:pt x="194" y="38"/>
                        <a:pt x="0" y="248"/>
                        <a:pt x="0" y="503"/>
                      </a:cubicBezTo>
                      <a:cubicBezTo>
                        <a:pt x="0" y="785"/>
                        <a:pt x="228" y="1013"/>
                        <a:pt x="510" y="1013"/>
                      </a:cubicBezTo>
                      <a:cubicBezTo>
                        <a:pt x="792" y="1013"/>
                        <a:pt x="1020" y="785"/>
                        <a:pt x="1020" y="503"/>
                      </a:cubicBezTo>
                      <a:cubicBezTo>
                        <a:pt x="1020" y="503"/>
                        <a:pt x="679" y="804"/>
                        <a:pt x="325" y="421"/>
                      </a:cubicBezTo>
                      <a:close/>
                    </a:path>
                  </a:pathLst>
                </a:custGeom>
                <a:solidFill>
                  <a:srgbClr val="FFFF00"/>
                </a:solidFill>
                <a:ln>
                  <a:noFill/>
                </a:ln>
                <a:effectLst/>
              </p:spPr>
              <p:txBody>
                <a:bodyPr vert="horz" wrap="square" lIns="292080" tIns="146040" rIns="292080" bIns="14604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sz="5751" dirty="0">
                    <a:latin typeface="Lato Light" panose="020F0502020204030203" pitchFamily="34" charset="0"/>
                  </a:endParaRPr>
                </a:p>
              </p:txBody>
            </p:sp>
          </p:grpSp>
        </p:grpSp>
        <p:sp>
          <p:nvSpPr>
            <p:cNvPr id="31" name="テキスト ボックス 30">
              <a:extLst>
                <a:ext uri="{FF2B5EF4-FFF2-40B4-BE49-F238E27FC236}">
                  <a16:creationId xmlns="" xmlns:a16="http://schemas.microsoft.com/office/drawing/2014/main" id="{15A1F609-0BFF-492B-83F9-437751746407}"/>
                </a:ext>
              </a:extLst>
            </p:cNvPr>
            <p:cNvSpPr txBox="1"/>
            <p:nvPr/>
          </p:nvSpPr>
          <p:spPr>
            <a:xfrm>
              <a:off x="-4512243" y="4023763"/>
              <a:ext cx="3747969" cy="8634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3600" b="1" dirty="0">
                  <a:latin typeface="Monotype Corsiva" panose="03010101010201010101" pitchFamily="66" charset="0"/>
                  <a:ea typeface="Meiryo UI" panose="020B0604030504040204" pitchFamily="50" charset="-128"/>
                  <a:cs typeface="Times New Roman" panose="02020603050405020304" pitchFamily="18" charset="0"/>
                </a:rPr>
                <a:t>Rheumatology</a:t>
              </a:r>
              <a:endParaRPr lang="en-US" altLang="ja-JP" sz="2800" b="1" dirty="0">
                <a:latin typeface="Monotype Corsiva" panose="03010101010201010101" pitchFamily="66" charset="0"/>
                <a:ea typeface="Meiryo UI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="" xmlns:a16="http://schemas.microsoft.com/office/drawing/2014/main" id="{D28FDB8E-808E-4ECC-8C2B-B66085EDFB77}"/>
                </a:ext>
              </a:extLst>
            </p:cNvPr>
            <p:cNvSpPr txBox="1"/>
            <p:nvPr/>
          </p:nvSpPr>
          <p:spPr>
            <a:xfrm>
              <a:off x="-4627300" y="4976917"/>
              <a:ext cx="3978083" cy="8634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3600" b="1" dirty="0">
                  <a:latin typeface="Monotype Corsiva" panose="03010101010201010101" pitchFamily="66" charset="0"/>
                  <a:ea typeface="Meiryo UI" panose="020B0604030504040204" pitchFamily="50" charset="-128"/>
                  <a:cs typeface="Times New Roman" panose="02020603050405020304" pitchFamily="18" charset="0"/>
                </a:rPr>
                <a:t>Endocrinology</a:t>
              </a: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="" xmlns:a16="http://schemas.microsoft.com/office/drawing/2014/main" id="{57D46C3B-3B03-46CD-9947-A04C024245DE}"/>
                </a:ext>
              </a:extLst>
            </p:cNvPr>
            <p:cNvSpPr txBox="1"/>
            <p:nvPr/>
          </p:nvSpPr>
          <p:spPr>
            <a:xfrm>
              <a:off x="-4320556" y="5930069"/>
              <a:ext cx="3364595" cy="86347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3600" b="1" dirty="0">
                  <a:latin typeface="Monotype Corsiva" panose="03010101010201010101" pitchFamily="66" charset="0"/>
                  <a:ea typeface="Meiryo UI" panose="020B0604030504040204" pitchFamily="50" charset="-128"/>
                  <a:cs typeface="Times New Roman" panose="02020603050405020304" pitchFamily="18" charset="0"/>
                </a:rPr>
                <a:t>Nephrology</a:t>
              </a:r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="" xmlns:a16="http://schemas.microsoft.com/office/drawing/2014/main" id="{57D42BE3-88AC-4054-808E-5476C99A914A}"/>
              </a:ext>
            </a:extLst>
          </p:cNvPr>
          <p:cNvSpPr txBox="1"/>
          <p:nvPr/>
        </p:nvSpPr>
        <p:spPr>
          <a:xfrm>
            <a:off x="39850" y="8173792"/>
            <a:ext cx="77194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参加希望の方は 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i-med2@med.hokudai.ac.jp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までご連絡ください。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Zoom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会議の参加リンクをお送りします。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="" xmlns:a16="http://schemas.microsoft.com/office/drawing/2014/main" id="{9C7AFF81-05E0-4C2D-B9D5-DF6526FE66A6}"/>
              </a:ext>
            </a:extLst>
          </p:cNvPr>
          <p:cNvSpPr txBox="1"/>
          <p:nvPr/>
        </p:nvSpPr>
        <p:spPr>
          <a:xfrm>
            <a:off x="7356263" y="8173790"/>
            <a:ext cx="30256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右の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QR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コードからも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参加希望メールが作成できます。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="" xmlns:a16="http://schemas.microsoft.com/office/drawing/2014/main" id="{F1AABD3D-0BBE-420C-A36A-9E93D67E827E}"/>
              </a:ext>
            </a:extLst>
          </p:cNvPr>
          <p:cNvSpPr txBox="1"/>
          <p:nvPr/>
        </p:nvSpPr>
        <p:spPr>
          <a:xfrm>
            <a:off x="2923816" y="1505242"/>
            <a:ext cx="619873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0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2020</a:t>
            </a:r>
            <a:r>
              <a:rPr lang="ja-JP" altLang="ja-JP" sz="20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20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lang="ja-JP" altLang="ja-JP" sz="20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20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8</a:t>
            </a:r>
            <a:r>
              <a:rPr lang="ja-JP" altLang="ja-JP" sz="20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20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19</a:t>
            </a:r>
            <a:r>
              <a:rPr lang="ja-JP" altLang="ja-JP" sz="20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</a:t>
            </a:r>
            <a:r>
              <a:rPr lang="ja-JP" altLang="en-US" sz="20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　</a:t>
            </a:r>
            <a:r>
              <a:rPr lang="en-US" altLang="ja-JP" sz="20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Zoom</a:t>
            </a:r>
            <a:r>
              <a:rPr lang="ja-JP" altLang="en-US" sz="20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を用いた</a:t>
            </a:r>
            <a:r>
              <a:rPr lang="en-US" altLang="ja-JP" sz="20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web</a:t>
            </a:r>
            <a:r>
              <a:rPr lang="ja-JP" altLang="ja-JP" sz="2000" b="1" u="sng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開催</a:t>
            </a:r>
          </a:p>
        </p:txBody>
      </p:sp>
      <p:pic>
        <p:nvPicPr>
          <p:cNvPr id="3" name="図 2" descr="挿絵 が含まれている画像&#10;&#10;自動的に生成された説明">
            <a:extLst>
              <a:ext uri="{FF2B5EF4-FFF2-40B4-BE49-F238E27FC236}">
                <a16:creationId xmlns="" xmlns:a16="http://schemas.microsoft.com/office/drawing/2014/main" id="{6D6253C9-2690-41CF-BF58-8192DA4937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5461" y="7974048"/>
            <a:ext cx="1045817" cy="1045817"/>
          </a:xfrm>
          <a:prstGeom prst="rect">
            <a:avLst/>
          </a:prstGeom>
        </p:spPr>
      </p:pic>
      <p:sp>
        <p:nvSpPr>
          <p:cNvPr id="38" name="四角形: 角を丸くする 45">
            <a:extLst>
              <a:ext uri="{FF2B5EF4-FFF2-40B4-BE49-F238E27FC236}">
                <a16:creationId xmlns:a16="http://schemas.microsoft.com/office/drawing/2014/main" xmlns="" id="{6C6F15A4-DF64-4C32-B205-32ACEE2EBCEE}"/>
              </a:ext>
            </a:extLst>
          </p:cNvPr>
          <p:cNvSpPr/>
          <p:nvPr/>
        </p:nvSpPr>
        <p:spPr>
          <a:xfrm>
            <a:off x="1126273" y="168588"/>
            <a:ext cx="9801922" cy="1214154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26000"/>
                  <a:lumOff val="74000"/>
                </a:schemeClr>
              </a:gs>
              <a:gs pos="48000">
                <a:schemeClr val="accent4">
                  <a:lumMod val="77000"/>
                  <a:lumOff val="23000"/>
                </a:schemeClr>
              </a:gs>
              <a:gs pos="100000">
                <a:schemeClr val="accent4">
                  <a:lumMod val="21000"/>
                  <a:lumOff val="79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xmlns="" id="{ECEDF593-14A5-4985-B558-5D798EA3D916}"/>
              </a:ext>
            </a:extLst>
          </p:cNvPr>
          <p:cNvSpPr txBox="1"/>
          <p:nvPr/>
        </p:nvSpPr>
        <p:spPr>
          <a:xfrm>
            <a:off x="668766" y="225580"/>
            <a:ext cx="1068348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ja-JP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内科Ⅱ</a:t>
            </a:r>
            <a:r>
              <a:rPr lang="ja-JP" altLang="en-US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・免疫代謝内科学教室</a:t>
            </a:r>
            <a:r>
              <a:rPr lang="ja-JP" altLang="ja-JP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後期研修説明</a:t>
            </a:r>
            <a:r>
              <a:rPr lang="ja-JP" altLang="en-US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会　</a:t>
            </a:r>
            <a:r>
              <a:rPr lang="en-US" altLang="ja-JP" sz="28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10-Topics</a:t>
            </a:r>
            <a:endParaRPr lang="ja-JP" altLang="ja-JP" sz="16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xmlns="" id="{298B8360-FC2D-4D18-9F3D-E1889B701159}"/>
              </a:ext>
            </a:extLst>
          </p:cNvPr>
          <p:cNvSpPr txBox="1"/>
          <p:nvPr/>
        </p:nvSpPr>
        <p:spPr>
          <a:xfrm>
            <a:off x="1747152" y="790648"/>
            <a:ext cx="86976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内科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II</a:t>
            </a:r>
            <a:r>
              <a:rPr lang="ja-JP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のキャリアを見て、将来のプランを考えてみませんか？</a:t>
            </a: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0747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155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Lato Light</vt:lpstr>
      <vt:lpstr>Meiryo UI</vt:lpstr>
      <vt:lpstr>游ゴシック</vt:lpstr>
      <vt:lpstr>游ゴシック Light</vt:lpstr>
      <vt:lpstr>Arial</vt:lpstr>
      <vt:lpstr>Calibri</vt:lpstr>
      <vt:lpstr>Calibri Light</vt:lpstr>
      <vt:lpstr>Monotype Corsiva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Kameda Hiraku</dc:creator>
  <cp:lastModifiedBy>karteuser</cp:lastModifiedBy>
  <cp:revision>22</cp:revision>
  <cp:lastPrinted>2020-08-20T08:30:09Z</cp:lastPrinted>
  <dcterms:created xsi:type="dcterms:W3CDTF">2020-08-20T07:20:02Z</dcterms:created>
  <dcterms:modified xsi:type="dcterms:W3CDTF">2020-08-21T05:04:39Z</dcterms:modified>
</cp:coreProperties>
</file>